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notesSlides/notesSlide14.xml" ContentType="application/vnd.openxmlformats-officedocument.presentationml.notesSlide+xml"/>
  <Override PartName="/ppt/ink/ink1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60" r:id="rId5"/>
    <p:sldId id="264" r:id="rId6"/>
    <p:sldId id="263" r:id="rId7"/>
    <p:sldId id="301" r:id="rId8"/>
    <p:sldId id="305" r:id="rId9"/>
    <p:sldId id="316" r:id="rId10"/>
    <p:sldId id="317" r:id="rId11"/>
    <p:sldId id="318" r:id="rId12"/>
    <p:sldId id="319" r:id="rId13"/>
    <p:sldId id="320" r:id="rId14"/>
    <p:sldId id="324" r:id="rId15"/>
    <p:sldId id="321" r:id="rId16"/>
    <p:sldId id="322" r:id="rId17"/>
    <p:sldId id="323" r:id="rId18"/>
    <p:sldId id="325" r:id="rId19"/>
    <p:sldId id="302" r:id="rId20"/>
    <p:sldId id="314" r:id="rId21"/>
    <p:sldId id="326" r:id="rId22"/>
    <p:sldId id="354" r:id="rId23"/>
    <p:sldId id="328" r:id="rId24"/>
    <p:sldId id="329" r:id="rId25"/>
    <p:sldId id="330" r:id="rId26"/>
    <p:sldId id="332" r:id="rId27"/>
    <p:sldId id="356" r:id="rId28"/>
    <p:sldId id="355" r:id="rId29"/>
    <p:sldId id="357" r:id="rId30"/>
    <p:sldId id="335" r:id="rId31"/>
    <p:sldId id="333" r:id="rId32"/>
    <p:sldId id="334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51" r:id="rId41"/>
    <p:sldId id="352" r:id="rId42"/>
    <p:sldId id="353" r:id="rId43"/>
    <p:sldId id="309" r:id="rId44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8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D6EF38-B48A-40DE-A2F1-17AAB377B35F}" type="datetime1">
              <a:rPr lang="en-GB" smtClean="0"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059DDD1-FB49-4A7F-8D8C-4A92643E61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4:49.5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46 24575,'1038'0'0,"-1013"-2"0,51-8 0,-50 5 0,47-2 0,22 8 0,-40 1 0,-1-3 0,97-13 0,-64 5-1365,-68 8-5461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7:31.6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24436,'8614'22'0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8:45.8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0 177 0,'22838'-177'0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14:48:50.4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0,'88'4,"103"18,-33-2,-139-18,-1 2,1 0,18 8,33 7,16 2,-62-14,1-1,0-2,46 4,1192-6,-589-5,1959 3,-2643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8:54.9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0,'4484'44'0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9:14.2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 0,'15329'-88'0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9:28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 0,'24516'-21'0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4:51.7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21389,'1081'0'0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5:05.2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67 23905,'5941'-67'0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5:17.8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 24575,'3813'0'0,"-3644"12"0,-6-1 0,2224-10 0,-1131-3 0,-1215 4 0,43 7 0,26 2 0,69-9 0,161 10 0,225-1 0,-346-14 0,-137 5 0,93-4 0,-173 2-31,0 0 0,-1 0 0,1 0 0,0 0 0,-1 0 0,1 0 0,-1-1 0,1 1 0,0 0 0,-1-1 0,1 1 0,-1-1 0,1 0 0,-1 0 0,0 1 0,1-1 0,-1 0 0,0 0 0,1 0 0,-1 0 0,0-1 0,0 1 0,0 0 0,0 0-1,0-1 1,0 1 0,0-1 0,-1 1 0,1 0 0,0-1 0,-1 0 0,1 1 0,-1-1 0,0 1 0,1-1 0,-1 1 0,0-1 0,0 0 0,0 1 0,0-1 0,0 0 0,0 1 0,-1-3 0,-6-17-6795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5:22.7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22982,'4615'21'0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5:31.5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24499,'7996'23'0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6:00.8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23380,'14843'0'0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7:11.2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24575,'2497'0'-1365,"-2478"0"-5461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14:47:24.5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22 23937,'10226'-22'0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A1CA9-FDCB-4A55-A417-71F9870EF187}" type="datetime1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4FAE989-34A2-4477-8CFD-C14743BD7CF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1048-7BDD-2E3F-286C-DE6AD2AB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0B9C2-ACE9-5B00-1A5B-B542086FA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99185-CBB7-84A8-FD77-7C56E556A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BA1F5-1013-A4B7-2F13-2A6356E83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7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234D9-0962-1415-4D86-F96634BD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227D1-A17D-42F2-AF17-8A0AB1EC7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D37CA-5B51-03D4-4D30-C9275C4A6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93D89-9CA9-802A-F756-6CA29B661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9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CA138-FA66-9A65-A7D9-CCD1A7A0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6AF29-6B08-B5E1-02A9-CB1BA8F20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5BD65-CA22-E0B6-E7CB-2D9F28FB7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B283F-A201-E198-F74D-E5E795606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832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5EE4-2F7D-A863-FA36-925E842BD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04256-CED4-4F0F-FAA2-B28686A36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6E685-8CAC-82D7-CFA1-353BEAA54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300CF-7E6D-8F27-0188-D2908D38D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7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2C64B-D81D-0EAA-77AF-2C94B148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8809B-F249-24C0-B30B-DAAF5D9A0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3E253-598F-8E1C-8D78-3A9302054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94D6-5C80-DA11-DA84-92D6B1232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973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4863-408D-0B11-9C00-4F7349BB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2A986-1C6C-B95F-DAE8-F4DCFAAC7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F2BD8-1A57-4857-4262-A27A7BB3D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BBDEB-81EE-C3E7-7D98-EB305CE51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94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870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030F8-22FA-FA4A-E578-92EBFD1D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5109E-4756-0561-A66D-953DF1E2E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908C4-740B-B810-D495-49287A065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18BD-784A-07B9-EAEC-5DAB314E2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726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F88A-E4A6-1CDE-9DF6-40134E143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0E508-D004-5BE2-2277-8BAA49BF1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8B67C-7039-4E04-C035-797C24795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1A2-3A73-B83D-5361-26A8746A4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779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98BF4-CE31-DDB1-7DAB-3627B58D2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AE5BB-1D4E-FA11-0BD8-0A7C3E8A4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BD9-D803-3283-6B79-AB47D55A8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6BB0-5F56-5B49-DD9D-646B88C5F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98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1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91C0A-213B-758E-D03F-AB5AF1E1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5F2FE-0660-E294-56F7-1FB74AECE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5F5C1-D11B-2B60-4EA4-1EF54E9AF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A32D5-C66C-41B2-BC88-36646A7CA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57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CF1C1-D09E-0F6A-7745-199981BEB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CEB3B-A86C-FD9D-A866-B7B298E48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4474-2CD2-5624-EC98-B0BC4FC83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4908B-C2A7-628E-F698-E9F40BFEC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099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9E4E6-F022-2C26-39A1-07F4BD2A0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D0A5B-7398-C4CB-A786-2CB516292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C2216-2135-4366-C4CF-AF2D065D8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6D1A-A01A-8B4D-6ABF-ED59370A4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364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18C4-F986-0A12-2902-6C9E91ECB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D694A-9867-CA9D-37E7-3EBB7083F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922F4-9F94-040B-7A9A-C68EA820F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D4E9-0C2C-86B4-30CF-3D82174B0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5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41F11-0650-0FF4-24C5-B9582D409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5757C4-3757-C1DF-F53C-E6A63D907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75745-2B58-25AF-0C8E-AFB8B5A61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A979-CFC4-CA40-F396-720D67137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53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17A11-5105-1E5C-9D4C-528CCF73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A1B2B7-A638-01A3-A7E1-A54B43522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08146-4D8B-2D54-491B-BB2ECD798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0D20D-6E49-4E79-0DF8-289AE8AD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481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FB156-EB9C-4137-7853-26FE66BE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9474C-5D5E-A790-198E-1B6E37D1E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5750A-234D-2C74-52B8-7425F0CFF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48EE1-5B34-34C6-644E-CCEE1389A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95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BBCD7-6631-70E7-080D-EBCC00E09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2881F-87F6-4F3B-56D2-E8A96B64E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6080F-16A8-BED4-EF2B-2D27E5A76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53E7F-BB42-8576-B244-E15225D31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280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B139-291F-E25A-7208-A414760A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97A5A-CC67-C444-C3A8-1E912882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621641-8D17-B8EE-BF1A-332572E0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35CF-40BF-01A2-7CC0-D679B12A4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186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6AB5-0351-3F17-82A7-B1AFFABA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C5C96C-193D-EBEE-ED84-A794BCEDF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D3CC4-0FDB-2664-21D7-094728BA7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90676-2262-0272-9192-CAB70A667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98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29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CB46F-3D7A-A3D3-2E4F-7CFDE36A9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AC53B-18F9-F2D7-E3C2-E6E1FB708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B8B43-43BB-819D-C86E-01444C149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7CA0-3944-9DA6-A4B9-F73A0199F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80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925E-89D9-D4D5-5CB8-CD5E06AE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2B38-78F7-5D46-80C5-01F7623CA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ABF4A-A119-CD0F-403C-831E79FF2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A065-99C8-8498-BADE-7B911B23C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37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AC846-2920-C118-4A9A-0A4F69C72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7B5AF-1BE8-DC35-4FDC-9C52F9F34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DC633-AE49-64BE-2BB2-88D7F10CA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7F2AF-B7C6-83FE-1F45-CF97F8C22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253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038-98B4-1256-071F-9B8C4EDC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0200DF-88A2-A0C4-FF86-AF7C3A9B8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AF246-C019-6727-FD66-65AB17380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48DB-3737-6375-93ED-DFB648672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688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17C6B-E26A-F075-1A26-04D0DFE6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98D78-7DEF-13AA-5746-AD55B7637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8AB1E-7256-657D-C3B4-C1578CD5B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A3FD9-FDE1-39FD-860E-A73D00300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823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9C3B0-3C5A-D78B-9956-A816ABEF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EE8ACE-0A6C-258D-E996-98065DFE0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AD578-7279-41D7-7807-1748011FC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4EB85-6231-6127-5250-3EF8862BF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175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1C57-A63A-03DA-4628-C596CFD7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DE1A8-FBEF-1983-4073-5A2AACCA8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77DA6-B3C0-A71C-E1D5-84ABF27FA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4FA44-ABE0-4CFA-EC7A-FF0ECF3FF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23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E2E30-4E42-2894-01FD-C8308C9D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79E2F-DA2F-CC93-7BAE-6E3B89EA7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EA1A1-495B-B777-E4C3-F15F47A09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04BDA-FEFD-F3AD-4625-352135FEA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171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648C1-064E-C4FE-7402-D1C6E5F81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E36EA-B022-EB5F-45A7-6883B0429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78143-7A68-7B4F-FEC0-36D2DA4AD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8EC6B-8700-98C2-7362-5A161CC9B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44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CA155-AD86-B385-8B74-37A5BD581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9AE81-230F-72AF-84DD-B018E45B3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97793D-D487-CA83-611B-B5C4203B3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D84B7-9A55-735B-69DA-6053B3C84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633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8170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2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A6D5A-A948-157B-C92A-F67037322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DEF5B-CB5E-2330-DE12-DB5A1E525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B80C0-FD03-1712-2530-83FAEDB9C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B9B9E-C309-1828-6D89-186956160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82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5CDC4-D873-B9F3-1258-7B9742964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58E69-F360-AFD5-4ADC-6300EAFEE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A50DB-C190-B5FA-AB94-EE647A8C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1AD9-6CEC-6ECB-A007-5D78D7E2E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292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80B3-89FB-02A6-39D3-5D6702FA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A4A6F-6797-4F2F-2B88-700AB5032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8E39E-B524-8819-A385-2201D50D5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36E5D-3C07-6AB8-F267-733699210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621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9AE8C-2ED2-8332-5BBD-DF516169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15AE4D-C406-A272-85A3-025D2DAA4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D86D2-12AA-4009-E036-375B18178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A636-D400-FD45-0EDB-1752D4E4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6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rtl="0"/>
            <a:r>
              <a:rPr lang="en-GB" sz="4000" noProof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2" name="Freeform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3" name="Freeform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4" name="Freeform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0" name="Freeform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1" name="Freeform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9550" y="1678169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9551" y="2502081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9317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9318" y="2505075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50" name="Freeform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6" name="Freeform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7" name="Freeform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0" name="Freeform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3" name="Picture Placeholder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6" name="Picture Placeholder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sz="1200" noProof="0"/>
              <a:t>Click to edit Master subtitle style</a:t>
            </a:r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7" name="Freeform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8" name="Freeform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9" name="Freeform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0" name="Freeform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1" name="Freeform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 rtlCol="0"/>
          <a:lstStyle>
            <a:lvl1pPr>
              <a:defRPr sz="3200">
                <a:effectLst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rtlCol="0" anchor="t" anchorCtr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6" name="Text Placeholder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8" name="Text Placeholder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5" name="Freeform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7" name="Freeform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0" name="Freeform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1" name="Freeform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2" name="Freeform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3" name="Freeform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7" name="Freeform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8" name="Freeform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4" name="Freeform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5" name="Freeform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7" name="Freeform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0" name="Freeform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2" name="Freeform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4" name="Freeform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5" name="Freeform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6" name="Freeform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7" name="Freeform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9" name="Freeform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4" name="Freeform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5" name="Freeform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6" name="Freeform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7" name="Freeform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8" name="Freeform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9" name="Freeform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7" descr="Content Placeholder Timeline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599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w3.org/WAI/policies/" TargetMode="External"/><Relationship Id="rId7" Type="http://schemas.openxmlformats.org/officeDocument/2006/relationships/customXml" Target="../ink/ink1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customXml" Target="../ink/ink3.xml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1.png"/><Relationship Id="rId3" Type="http://schemas.openxmlformats.org/officeDocument/2006/relationships/hyperlink" Target="https://www.w3.org/WAI/policies/" TargetMode="External"/><Relationship Id="rId7" Type="http://schemas.openxmlformats.org/officeDocument/2006/relationships/image" Target="../media/image18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6.xml"/><Relationship Id="rId4" Type="http://schemas.openxmlformats.org/officeDocument/2006/relationships/hyperlink" Target="https://www.siteimprove.com/glossary/uk-accessibility-laws/" TargetMode="Externa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12.xml"/><Relationship Id="rId3" Type="http://schemas.openxmlformats.org/officeDocument/2006/relationships/hyperlink" Target="https://www.siteimprove.com/glossary/uk-accessibility-laws/" TargetMode="External"/><Relationship Id="rId7" Type="http://schemas.openxmlformats.org/officeDocument/2006/relationships/customXml" Target="../ink/ink9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10.xml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customXml" Target="../ink/ink1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customXml" Target="../ink/ink1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.webaim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ebaim.org/resources/contrastchecker/bookmarklet" TargetMode="External"/><Relationship Id="rId3" Type="http://schemas.openxmlformats.org/officeDocument/2006/relationships/hyperlink" Target="https://webaim.org/resources/contrastchecker/" TargetMode="External"/><Relationship Id="rId7" Type="http://schemas.openxmlformats.org/officeDocument/2006/relationships/hyperlink" Target="https://webaim.org/resources/designer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ebaim.org/services/evaluation/" TargetMode="External"/><Relationship Id="rId5" Type="http://schemas.openxmlformats.org/officeDocument/2006/relationships/hyperlink" Target="https://webaim.org/resources/evalquickref/" TargetMode="External"/><Relationship Id="rId4" Type="http://schemas.openxmlformats.org/officeDocument/2006/relationships/hyperlink" Target="https://webaim.org/articles/contrast/" TargetMode="External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publications/sample-accessibility-statement/sample-accessibility-statement-for-a-fictional-public-sector-websi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urhak-kaya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eg"/><Relationship Id="rId5" Type="http://schemas.openxmlformats.org/officeDocument/2006/relationships/hyperlink" Target="https://github.com/NurhakKaya/PracticalGuideToUnlockingAccessibilityOfWebsites" TargetMode="External"/><Relationship Id="rId4" Type="http://schemas.openxmlformats.org/officeDocument/2006/relationships/hyperlink" Target="https://github.com/NurhakKay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standards-guidelines/wca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3327" y="2326105"/>
            <a:ext cx="5085348" cy="199724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Practical Guide to Unlocking Accessibility of Websites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8C8D7F-7438-4D26-913F-386C46308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0944" y="4323347"/>
            <a:ext cx="4490112" cy="55339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GB" dirty="0"/>
              <a:t>Using WAVE to Identify and Address Accessibility Issues</a:t>
            </a:r>
          </a:p>
        </p:txBody>
      </p:sp>
      <p:pic>
        <p:nvPicPr>
          <p:cNvPr id="100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>
          <a:xfrm>
            <a:off x="1539" y="8"/>
            <a:ext cx="12188938" cy="6857992"/>
          </a:xfrm>
        </p:spPr>
      </p:pic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0101-3E4A-96DA-7B47-AE6680FD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1240-EDAE-C878-8696-CF50D6FB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Accessibility Law–WCAG Version Based 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EC8-DF1F-8E03-4D18-FAC758181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Various regional and international regulations mandating accessibility.</a:t>
            </a:r>
            <a:endParaRPr lang="tr-TR" dirty="0">
              <a:hlinkClick r:id="rId3"/>
            </a:endParaRPr>
          </a:p>
          <a:p>
            <a:r>
              <a:rPr lang="tr-TR" dirty="0">
                <a:hlinkClick r:id="rId3"/>
              </a:rPr>
              <a:t>https://www.w3.org/WAI/policies/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88477-CD61-C1A4-BCA9-CD20104B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25" y="1086305"/>
            <a:ext cx="3133177" cy="3200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4DD0C-5F1B-3BBD-466D-F4B06D3DF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40" y="2857758"/>
            <a:ext cx="3953250" cy="3808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719C1-29B4-35BC-7261-0303434EA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102" y="2411868"/>
            <a:ext cx="4616587" cy="40944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13D9FB6-1CD3-7664-B1F1-EF730AB55EDC}"/>
                  </a:ext>
                </a:extLst>
              </p14:cNvPr>
              <p14:cNvContentPartPr/>
              <p14:nvPr/>
            </p14:nvContentPartPr>
            <p14:xfrm>
              <a:off x="4881725" y="3060798"/>
              <a:ext cx="612000" cy="16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13D9FB6-1CD3-7664-B1F1-EF730AB55E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4085" y="3042798"/>
                <a:ext cx="6476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4916BD6-4A23-8B83-B86C-2DEF06C3F3F4}"/>
                  </a:ext>
                </a:extLst>
              </p14:cNvPr>
              <p14:cNvContentPartPr/>
              <p14:nvPr/>
            </p14:nvContentPartPr>
            <p14:xfrm>
              <a:off x="8706725" y="3045318"/>
              <a:ext cx="38952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4916BD6-4A23-8B83-B86C-2DEF06C3F3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88725" y="3027318"/>
                <a:ext cx="425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A5F79A-3D4F-5CAC-3139-DDBB531A12B2}"/>
                  </a:ext>
                </a:extLst>
              </p14:cNvPr>
              <p14:cNvContentPartPr/>
              <p14:nvPr/>
            </p14:nvContentPartPr>
            <p14:xfrm>
              <a:off x="9764045" y="2583798"/>
              <a:ext cx="2139120" cy="24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A5F79A-3D4F-5CAC-3139-DDBB531A12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6045" y="2565798"/>
                <a:ext cx="217476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F21D2-4A76-F3B6-9CB8-F2415E0E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193C-2F52-19EF-9697-1CDBDCD1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and EU Web Accessibility Laws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4C900-F671-8538-BD7D-E3D0FA31E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https://www.w3.org/WAI/policies/</a:t>
            </a:r>
            <a:r>
              <a:rPr lang="tr-TR" dirty="0"/>
              <a:t> </a:t>
            </a:r>
          </a:p>
          <a:p>
            <a:r>
              <a:rPr lang="tr-TR" dirty="0">
                <a:hlinkClick r:id="rId4"/>
              </a:rPr>
              <a:t>https://www.siteimprove.com/glossary/uk-accessibility-laws/</a:t>
            </a:r>
            <a:r>
              <a:rPr lang="tr-TR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6153F-95F9-081A-E2D6-ED110BE60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40" y="2871842"/>
            <a:ext cx="9764044" cy="35951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7C224A-DBF0-C008-4735-84F96DFA9BE6}"/>
                  </a:ext>
                </a:extLst>
              </p14:cNvPr>
              <p14:cNvContentPartPr/>
              <p14:nvPr/>
            </p14:nvContentPartPr>
            <p14:xfrm>
              <a:off x="6989165" y="3529518"/>
              <a:ext cx="3465720" cy="2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7C224A-DBF0-C008-4735-84F96DFA9B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1165" y="3511518"/>
                <a:ext cx="3501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2D0A6E-0F8D-DC32-3C48-9C31E3488D43}"/>
                  </a:ext>
                </a:extLst>
              </p14:cNvPr>
              <p14:cNvContentPartPr/>
              <p14:nvPr/>
            </p14:nvContentPartPr>
            <p14:xfrm>
              <a:off x="914525" y="3665598"/>
              <a:ext cx="1661760" cy="7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2D0A6E-0F8D-DC32-3C48-9C31E3488D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525" y="3647598"/>
                <a:ext cx="1697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B256356-F51A-C2EA-060C-9856F5EC7F6F}"/>
                  </a:ext>
                </a:extLst>
              </p14:cNvPr>
              <p14:cNvContentPartPr/>
              <p14:nvPr/>
            </p14:nvContentPartPr>
            <p14:xfrm>
              <a:off x="4126445" y="3521958"/>
              <a:ext cx="2878920" cy="8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B256356-F51A-C2EA-060C-9856F5EC7F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08445" y="3503958"/>
                <a:ext cx="29145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02C88C-8C07-8E69-E9DB-2947D371EE48}"/>
                  </a:ext>
                </a:extLst>
              </p14:cNvPr>
              <p14:cNvContentPartPr/>
              <p14:nvPr/>
            </p14:nvContentPartPr>
            <p14:xfrm>
              <a:off x="2910005" y="5979318"/>
              <a:ext cx="5343840" cy="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02C88C-8C07-8E69-E9DB-2947D371EE4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92005" y="5943318"/>
                <a:ext cx="53794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36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31EC-3757-9B2A-D7CC-C20102D8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253A-E629-5E1E-1323-86AC4C62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Equality Act 2010 (EQA)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C7689-61FB-087A-B730-FD5179C87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A5F8A-8714-0017-A348-766BAA17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82096"/>
            <a:ext cx="10571748" cy="31246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97ACB9-62EA-24BE-4214-E414A1A686FE}"/>
                  </a:ext>
                </a:extLst>
              </p14:cNvPr>
              <p14:cNvContentPartPr/>
              <p14:nvPr/>
            </p14:nvContentPartPr>
            <p14:xfrm>
              <a:off x="3156605" y="3617718"/>
              <a:ext cx="90612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97ACB9-62EA-24BE-4214-E414A1A686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8605" y="3599718"/>
                <a:ext cx="941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9AE64A-6B3C-236F-107E-A9C653F5131A}"/>
                  </a:ext>
                </a:extLst>
              </p14:cNvPr>
              <p14:cNvContentPartPr/>
              <p14:nvPr/>
            </p14:nvContentPartPr>
            <p14:xfrm>
              <a:off x="7211645" y="3633558"/>
              <a:ext cx="3681720" cy="8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9AE64A-6B3C-236F-107E-A9C653F513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3645" y="3615558"/>
                <a:ext cx="3717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2EE067-55BD-6A46-B0AD-94CB73B7DEF1}"/>
                  </a:ext>
                </a:extLst>
              </p14:cNvPr>
              <p14:cNvContentPartPr/>
              <p14:nvPr/>
            </p14:nvContentPartPr>
            <p14:xfrm>
              <a:off x="787085" y="3800598"/>
              <a:ext cx="3101400" cy="8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2EE067-55BD-6A46-B0AD-94CB73B7DE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085" y="3782598"/>
                <a:ext cx="31370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F0D461E-80BF-F81C-B391-1284FF0B3054}"/>
                  </a:ext>
                </a:extLst>
              </p14:cNvPr>
              <p14:cNvContentPartPr/>
              <p14:nvPr/>
            </p14:nvContentPartPr>
            <p14:xfrm>
              <a:off x="787085" y="4993278"/>
              <a:ext cx="8222040" cy="64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F0D461E-80BF-F81C-B391-1284FF0B30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9085" y="4957278"/>
                <a:ext cx="82576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C145B8C-5A2E-1DA7-DBB7-09DC2F597447}"/>
                  </a:ext>
                </a:extLst>
              </p14:cNvPr>
              <p14:cNvContentPartPr/>
              <p14:nvPr/>
            </p14:nvContentPartPr>
            <p14:xfrm>
              <a:off x="9016685" y="5033238"/>
              <a:ext cx="1945080" cy="48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C145B8C-5A2E-1DA7-DBB7-09DC2F59744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99045" y="4997238"/>
                <a:ext cx="19807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45A3081-E092-B2E7-AB3E-FAA572D95FDA}"/>
                  </a:ext>
                </a:extLst>
              </p14:cNvPr>
              <p14:cNvContentPartPr/>
              <p14:nvPr/>
            </p14:nvContentPartPr>
            <p14:xfrm>
              <a:off x="795005" y="5231958"/>
              <a:ext cx="1614600" cy="16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45A3081-E092-B2E7-AB3E-FAA572D95F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7005" y="5195958"/>
                <a:ext cx="1650240" cy="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61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B3F6-02E4-3848-6ED0-9967D2ABC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9FC0-FC3D-AFEC-C942-BBA509A8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Public Sector Bodies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6DDE2-BC88-05FD-78C6-5FE6866D1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12EC7-8760-8269-1F28-A0B790EA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2" y="2360416"/>
            <a:ext cx="7916780" cy="43982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67BE75-6742-8D3F-571F-EC60BDB60195}"/>
                  </a:ext>
                </a:extLst>
              </p14:cNvPr>
              <p14:cNvContentPartPr/>
              <p14:nvPr/>
            </p14:nvContentPartPr>
            <p14:xfrm>
              <a:off x="1033325" y="3625638"/>
              <a:ext cx="5518800" cy="32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67BE75-6742-8D3F-571F-EC60BDB601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325" y="3589638"/>
                <a:ext cx="555444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08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6AF-71B3-7DF9-BDDE-DABDDA53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E31E-5A57-0FB5-46CB-66830E43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Private Sector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3B2DF-068E-2CC7-5026-91A624F72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7A67F-197C-9715-224D-61960AD4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40" y="2641226"/>
            <a:ext cx="10244829" cy="22836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E8355E-A033-34E3-0E2F-2DDB1553EF42}"/>
                  </a:ext>
                </a:extLst>
              </p14:cNvPr>
              <p14:cNvContentPartPr/>
              <p14:nvPr/>
            </p14:nvContentPartPr>
            <p14:xfrm>
              <a:off x="890405" y="3514398"/>
              <a:ext cx="8826120" cy="7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E8355E-A033-34E3-0E2F-2DDB1553EF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405" y="3478398"/>
                <a:ext cx="8861760" cy="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434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9D989-D44A-03A2-CEB6-4B43809C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B45E-D2A3-7145-8CEA-7A6E303B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Reputation and SEO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623F0-00D9-5E7E-6759-2CCE5E414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Accessible sites often rank better in search engines.</a:t>
            </a:r>
            <a:endParaRPr lang="tr-TR" dirty="0"/>
          </a:p>
          <a:p>
            <a:r>
              <a:rPr lang="en-GB" dirty="0"/>
              <a:t>Accessible sites reflect positively on the brand.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6772-C0E0-6169-DC8D-B45A32F18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404" y="2857597"/>
            <a:ext cx="6020640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3250C9EB-0CFD-4C48-A0EA-6E8305A8E9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9143E-AEB3-46A5-B3B5-BB146055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Principles of Accessibility (POUR)</a:t>
            </a:r>
          </a:p>
        </p:txBody>
      </p:sp>
    </p:spTree>
    <p:extLst>
      <p:ext uri="{BB962C8B-B14F-4D97-AF65-F5344CB8AC3E}">
        <p14:creationId xmlns:p14="http://schemas.microsoft.com/office/powerpoint/2010/main" val="88895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BB123-9D82-7BFF-C940-9DC0D81B7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25C-2DDD-EB47-8FCF-4F9C5214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tr-TR" dirty="0"/>
              <a:t>Principles of Accessibility (POUR)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283A7-66DC-4DCC-125E-30C846C42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2507332"/>
            <a:ext cx="2240297" cy="823912"/>
          </a:xfrm>
        </p:spPr>
        <p:txBody>
          <a:bodyPr rtlCol="0"/>
          <a:lstStyle/>
          <a:p>
            <a:pPr rtl="0"/>
            <a:r>
              <a:rPr lang="en-GB" dirty="0"/>
              <a:t>Perceivable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1F995-5B3F-B1BE-3F85-930B436CE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336801"/>
            <a:ext cx="2240297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Information and UI must be presented in ways users can perceive (e.g., text alternatives for images).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65BE6-C8B0-DD69-52AA-7FEC20775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70878" y="2507332"/>
            <a:ext cx="2123017" cy="823912"/>
          </a:xfrm>
        </p:spPr>
        <p:txBody>
          <a:bodyPr rtlCol="0"/>
          <a:lstStyle/>
          <a:p>
            <a:pPr rtl="0"/>
            <a:r>
              <a:rPr lang="en-GB" dirty="0"/>
              <a:t>Operable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1C0A51-ECE7-7124-EE86-6C913FB5A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70879" y="3331244"/>
            <a:ext cx="2123017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Interface components must be usable via keyboard and other means.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B751A-A3EE-A302-615B-8FF91A064E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4771" y="2507332"/>
            <a:ext cx="2719608" cy="823912"/>
          </a:xfrm>
        </p:spPr>
        <p:txBody>
          <a:bodyPr rtlCol="0"/>
          <a:lstStyle/>
          <a:p>
            <a:pPr rtl="0"/>
            <a:r>
              <a:rPr lang="en-GB" dirty="0"/>
              <a:t>Understandable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EF0A5F-3F31-A320-E2E0-92A719AE83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44772" y="3331244"/>
            <a:ext cx="2719608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Content must be clear and predictable to minimize confusion.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0FDFBA1-618A-2B9E-8DF4-597C4CB23F5B}"/>
              </a:ext>
            </a:extLst>
          </p:cNvPr>
          <p:cNvSpPr txBox="1">
            <a:spLocks/>
          </p:cNvSpPr>
          <p:nvPr/>
        </p:nvSpPr>
        <p:spPr>
          <a:xfrm>
            <a:off x="7764379" y="2507332"/>
            <a:ext cx="271960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cap="all" spc="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Robust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3B6B6EBD-1916-090E-6247-4D93F9D21E21}"/>
              </a:ext>
            </a:extLst>
          </p:cNvPr>
          <p:cNvSpPr txBox="1">
            <a:spLocks/>
          </p:cNvSpPr>
          <p:nvPr/>
        </p:nvSpPr>
        <p:spPr>
          <a:xfrm>
            <a:off x="7764380" y="3331244"/>
            <a:ext cx="271960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Content must be compatible with current and future assistive technologies.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506BE-C86A-B147-157A-6E4AAA4FB3C2}"/>
              </a:ext>
            </a:extLst>
          </p:cNvPr>
          <p:cNvSpPr txBox="1"/>
          <p:nvPr/>
        </p:nvSpPr>
        <p:spPr>
          <a:xfrm>
            <a:off x="898357" y="1839011"/>
            <a:ext cx="9168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</a:t>
            </a:r>
            <a:r>
              <a:rPr lang="en-GB" dirty="0" err="1"/>
              <a:t>rinciples</a:t>
            </a:r>
            <a:r>
              <a:rPr lang="en-GB" dirty="0"/>
              <a:t> </a:t>
            </a:r>
            <a:r>
              <a:rPr lang="tr-TR" dirty="0"/>
              <a:t>to </a:t>
            </a:r>
            <a:r>
              <a:rPr lang="en-GB" dirty="0"/>
              <a:t>guide the creation of inclusive and accessible content, ensuring that it can be used by everyone, including people with disabilities.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7209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13" grpId="0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150F-2FA1-1472-FB59-92C35261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4897EA3E-4D7C-86A6-D23A-1F4407F2C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8BAFC-FF66-AFA9-A9FE-C9DE4DA7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Common Accessibility Issues</a:t>
            </a:r>
          </a:p>
        </p:txBody>
      </p:sp>
    </p:spTree>
    <p:extLst>
      <p:ext uri="{BB962C8B-B14F-4D97-AF65-F5344CB8AC3E}">
        <p14:creationId xmlns:p14="http://schemas.microsoft.com/office/powerpoint/2010/main" val="7010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D8307-4C8F-B35B-B836-7217CD14C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7FE1-FB3B-8D3B-294C-0DD6E5F9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Common Accessibility Issues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F9076-4C0B-9A97-65BC-B7E21979E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 fontScale="85000" lnSpcReduction="20000"/>
          </a:bodyPr>
          <a:lstStyle/>
          <a:p>
            <a:r>
              <a:rPr lang="en-GB" b="1" dirty="0"/>
              <a:t>Missing alt text on images</a:t>
            </a:r>
            <a:endParaRPr lang="tr-TR" b="1" dirty="0"/>
          </a:p>
          <a:p>
            <a:pPr lvl="2"/>
            <a:r>
              <a:rPr lang="en-GB" dirty="0"/>
              <a:t>Screen readers rely on alt text to describe images to visually impaired users.</a:t>
            </a:r>
            <a:endParaRPr lang="tr-TR" dirty="0"/>
          </a:p>
          <a:p>
            <a:r>
              <a:rPr lang="en-GB" b="1" dirty="0"/>
              <a:t>Poor </a:t>
            </a:r>
            <a:r>
              <a:rPr lang="tr-TR" b="1" dirty="0"/>
              <a:t>colour</a:t>
            </a:r>
            <a:r>
              <a:rPr lang="en-GB" b="1" dirty="0"/>
              <a:t> contrast</a:t>
            </a:r>
            <a:endParaRPr lang="tr-TR" b="1" dirty="0"/>
          </a:p>
          <a:p>
            <a:pPr lvl="2"/>
            <a:r>
              <a:rPr lang="en-GB" dirty="0"/>
              <a:t>Insufficient contrast can make text hard to read for users with visual impairments.</a:t>
            </a:r>
            <a:endParaRPr lang="tr-TR" dirty="0"/>
          </a:p>
          <a:p>
            <a:r>
              <a:rPr lang="en-GB" b="1" dirty="0"/>
              <a:t>Improper heading structure</a:t>
            </a:r>
            <a:endParaRPr lang="tr-TR" b="1" dirty="0"/>
          </a:p>
          <a:p>
            <a:pPr lvl="2"/>
            <a:r>
              <a:rPr lang="en-GB" dirty="0"/>
              <a:t>Heading levels should follow a logical order to aid navigation.</a:t>
            </a:r>
            <a:endParaRPr lang="tr-TR" dirty="0"/>
          </a:p>
          <a:p>
            <a:r>
              <a:rPr lang="en-GB" b="1" dirty="0"/>
              <a:t>Non-descriptive links</a:t>
            </a:r>
            <a:endParaRPr lang="tr-TR" b="1" dirty="0"/>
          </a:p>
          <a:p>
            <a:pPr lvl="2"/>
            <a:r>
              <a:rPr lang="en-GB" dirty="0"/>
              <a:t>Links like "Click here" don't provide context about their destination.</a:t>
            </a:r>
            <a:endParaRPr lang="tr-TR" dirty="0"/>
          </a:p>
          <a:p>
            <a:r>
              <a:rPr lang="en-GB" b="1" dirty="0"/>
              <a:t>Keyboard navigation issues</a:t>
            </a:r>
            <a:endParaRPr lang="tr-TR" b="1" dirty="0"/>
          </a:p>
          <a:p>
            <a:pPr lvl="2"/>
            <a:r>
              <a:rPr lang="en-GB" dirty="0"/>
              <a:t>Some users rely solely on keyboards; interfaces should accommodate this.</a:t>
            </a:r>
            <a:endParaRPr lang="tr-TR" dirty="0"/>
          </a:p>
          <a:p>
            <a:pPr marL="262890" lvl="2" indent="0">
              <a:buNone/>
            </a:pPr>
            <a:endParaRPr lang="tr-TR" dirty="0"/>
          </a:p>
          <a:p>
            <a:pPr lvl="2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096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/>
          <a:p>
            <a:pPr rtl="0"/>
            <a:r>
              <a:rPr lang="en-GB"/>
              <a:t>Agenda</a:t>
            </a:r>
          </a:p>
        </p:txBody>
      </p:sp>
      <p:pic>
        <p:nvPicPr>
          <p:cNvPr id="9" name="Picture Placeholder 8" descr="Photo of a diver swimming next to a turtle">
            <a:extLst>
              <a:ext uri="{FF2B5EF4-FFF2-40B4-BE49-F238E27FC236}">
                <a16:creationId xmlns:a16="http://schemas.microsoft.com/office/drawing/2014/main" id="{8D74DD2C-F3C3-47CA-BA67-6081ADAFF4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848" y="896112"/>
            <a:ext cx="2176272" cy="2514600"/>
          </a:xfrm>
        </p:spPr>
      </p:pic>
      <p:pic>
        <p:nvPicPr>
          <p:cNvPr id="11" name="Picture Placeholder 10" descr="Photo of  person holding a surfboard on a beach&#10;">
            <a:extLst>
              <a:ext uri="{FF2B5EF4-FFF2-40B4-BE49-F238E27FC236}">
                <a16:creationId xmlns:a16="http://schemas.microsoft.com/office/drawing/2014/main" id="{C906B932-B0C9-4994-83C3-7458154263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896112"/>
            <a:ext cx="2176272" cy="2514600"/>
          </a:xfrm>
        </p:spPr>
      </p:pic>
      <p:pic>
        <p:nvPicPr>
          <p:cNvPr id="14" name="Picture Placeholder 13" descr="Photo of a wave">
            <a:extLst>
              <a:ext uri="{FF2B5EF4-FFF2-40B4-BE49-F238E27FC236}">
                <a16:creationId xmlns:a16="http://schemas.microsoft.com/office/drawing/2014/main" id="{77ACA1AC-D365-42BD-8398-A0F69FC325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21149" r="21149"/>
          <a:stretch/>
        </p:blipFill>
        <p:spPr>
          <a:xfrm>
            <a:off x="1069848" y="3410712"/>
            <a:ext cx="2176272" cy="2514600"/>
          </a:xfrm>
        </p:spPr>
      </p:pic>
      <p:pic>
        <p:nvPicPr>
          <p:cNvPr id="13" name="Picture Placeholder 12" descr="Photo of a surfer catching a wave">
            <a:extLst>
              <a:ext uri="{FF2B5EF4-FFF2-40B4-BE49-F238E27FC236}">
                <a16:creationId xmlns:a16="http://schemas.microsoft.com/office/drawing/2014/main" id="{1420ADBB-5A27-484C-B18D-F2C1CF8BF1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3410712"/>
            <a:ext cx="2176272" cy="25146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029326"/>
            <a:ext cx="6134188" cy="3895986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r>
              <a:rPr lang="en-GB" dirty="0"/>
              <a:t>Legal and Ethical Obligations</a:t>
            </a:r>
          </a:p>
          <a:p>
            <a:pPr rtl="0"/>
            <a:r>
              <a:rPr lang="en-GB" dirty="0"/>
              <a:t>Principles of Accessibility (POUR)</a:t>
            </a:r>
          </a:p>
          <a:p>
            <a:pPr rtl="0"/>
            <a:r>
              <a:rPr lang="en-GB" dirty="0"/>
              <a:t>Common Accessibility Issues</a:t>
            </a:r>
          </a:p>
          <a:p>
            <a:pPr rtl="0"/>
            <a:r>
              <a:rPr lang="en-GB" dirty="0"/>
              <a:t>Introducing WAVE Tool</a:t>
            </a:r>
            <a:endParaRPr lang="tr-TR" dirty="0"/>
          </a:p>
          <a:p>
            <a:pPr rtl="0"/>
            <a:r>
              <a:rPr lang="en-GB" dirty="0"/>
              <a:t>WAVE Interface Overview</a:t>
            </a:r>
            <a:endParaRPr lang="tr-TR" dirty="0"/>
          </a:p>
          <a:p>
            <a:pPr rtl="0"/>
            <a:r>
              <a:rPr lang="tr-TR" dirty="0"/>
              <a:t>Interpreting WAVE Results</a:t>
            </a:r>
          </a:p>
          <a:p>
            <a:pPr rtl="0"/>
            <a:r>
              <a:rPr lang="tr-TR" dirty="0"/>
              <a:t>Fixing Accessibility Errors (Examples)</a:t>
            </a:r>
          </a:p>
          <a:p>
            <a:pPr rtl="0"/>
            <a:r>
              <a:rPr lang="tr-TR" dirty="0"/>
              <a:t>Best Practices for Accessibility</a:t>
            </a:r>
          </a:p>
          <a:p>
            <a:pPr rtl="0"/>
            <a:r>
              <a:rPr lang="tr-TR" dirty="0"/>
              <a:t>Integrating Accessibility into Workflow</a:t>
            </a:r>
          </a:p>
          <a:p>
            <a:pPr rtl="0"/>
            <a:r>
              <a:rPr lang="tr-TR" dirty="0"/>
              <a:t>Resources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00991-6B31-20D1-9DCA-181BF349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E4EC7934-46D2-9D73-B7F6-1C279F1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Introducing WAVE Tool</a:t>
            </a:r>
            <a:endParaRPr lang="en-GB" dirty="0"/>
          </a:p>
        </p:txBody>
      </p:sp>
      <p:pic>
        <p:nvPicPr>
          <p:cNvPr id="2" name="Picture Placeholder 7" descr="Photo of a wave ">
            <a:extLst>
              <a:ext uri="{FF2B5EF4-FFF2-40B4-BE49-F238E27FC236}">
                <a16:creationId xmlns:a16="http://schemas.microsoft.com/office/drawing/2014/main" id="{BA602039-4470-F287-99B8-E5121BF81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" b="1661"/>
          <a:stretch/>
        </p:blipFill>
        <p:spPr>
          <a:xfrm>
            <a:off x="9546336" y="2587752"/>
            <a:ext cx="2651760" cy="1709928"/>
          </a:xfrm>
          <a:prstGeom prst="rect">
            <a:avLst/>
          </a:prstGeom>
        </p:spPr>
      </p:pic>
      <p:pic>
        <p:nvPicPr>
          <p:cNvPr id="6" name="Picture Placeholder 7" descr="Photo of a wave ">
            <a:extLst>
              <a:ext uri="{FF2B5EF4-FFF2-40B4-BE49-F238E27FC236}">
                <a16:creationId xmlns:a16="http://schemas.microsoft.com/office/drawing/2014/main" id="{463F678F-AFE4-3A46-BB25-CEF40FA309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326" b="22326"/>
          <a:stretch/>
        </p:blipFill>
        <p:spPr>
          <a:xfrm>
            <a:off x="-4763" y="0"/>
            <a:ext cx="12201526" cy="4502150"/>
          </a:xfrm>
        </p:spPr>
      </p:pic>
    </p:spTree>
    <p:extLst>
      <p:ext uri="{BB962C8B-B14F-4D97-AF65-F5344CB8AC3E}">
        <p14:creationId xmlns:p14="http://schemas.microsoft.com/office/powerpoint/2010/main" val="229545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5B06-06D2-07F8-81EB-2F6AB0CD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685D-C0BF-8465-E40B-4FF7F0B6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What is WAVE (Web Accessibility Evaluation Tool)?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822CA-7855-EFF0-9A23-56D1C877F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5084423" cy="4787003"/>
          </a:xfrm>
        </p:spPr>
        <p:txBody>
          <a:bodyPr rtlCol="0">
            <a:normAutofit/>
          </a:bodyPr>
          <a:lstStyle/>
          <a:p>
            <a:r>
              <a:rPr lang="en-GB" dirty="0"/>
              <a:t>A free tool to help developers identify accessibility issues on web pages.</a:t>
            </a:r>
            <a:endParaRPr lang="tr-TR" dirty="0"/>
          </a:p>
          <a:p>
            <a:r>
              <a:rPr lang="en-GB" dirty="0"/>
              <a:t>Developed by </a:t>
            </a:r>
            <a:r>
              <a:rPr lang="en-GB" dirty="0" err="1"/>
              <a:t>WebAIM</a:t>
            </a:r>
            <a:r>
              <a:rPr lang="en-GB" dirty="0"/>
              <a:t> (Web Accessibility in Mind), a leader in accessibility education.</a:t>
            </a:r>
            <a:endParaRPr lang="tr-TR" dirty="0"/>
          </a:p>
          <a:p>
            <a:r>
              <a:rPr lang="en-GB" dirty="0"/>
              <a:t>Available as Chrome/Firefox</a:t>
            </a:r>
            <a:r>
              <a:rPr lang="tr-TR" dirty="0"/>
              <a:t>/Microsoft Edge</a:t>
            </a:r>
            <a:r>
              <a:rPr lang="en-GB" dirty="0"/>
              <a:t> extensions or via the WAVE website.</a:t>
            </a:r>
            <a:endParaRPr lang="tr-TR" dirty="0"/>
          </a:p>
          <a:p>
            <a:r>
              <a:rPr lang="tr-TR" dirty="0"/>
              <a:t>While WAVE can identify many accessibility errors automatically, a person must identify many accessibility issues manually.</a:t>
            </a:r>
          </a:p>
          <a:p>
            <a:r>
              <a:rPr lang="tr-TR" dirty="0">
                <a:hlinkClick r:id="rId3"/>
              </a:rPr>
              <a:t>https://wave.webaim.org/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1C86F-CFC6-6640-2015-AFFE8ECE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63" y="1299719"/>
            <a:ext cx="5408493" cy="47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E098B-F1FB-20EA-7868-0719B856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9C4EF789-23BD-CDE0-1DD4-471DEB3D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WAVE Interface Overview &amp; Interpreting WAVE Results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D26235A6-1304-047E-5532-3E8D76E46C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286055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2B30C-E13D-E168-AE8E-CB7C163F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D076-F66B-1FD5-4FFA-DBBBC28DF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Testing a page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BEAAA-223D-D2ED-8FD6-D48D2E658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7" y="1534284"/>
            <a:ext cx="9797597" cy="1569449"/>
          </a:xfrm>
        </p:spPr>
        <p:txBody>
          <a:bodyPr rtlCol="0">
            <a:normAutofit fontScale="92500" lnSpcReduction="20000"/>
          </a:bodyPr>
          <a:lstStyle/>
          <a:p>
            <a:r>
              <a:rPr lang="tr-TR" dirty="0"/>
              <a:t>Enter the address of the web URL and hit Enter to start a test.</a:t>
            </a:r>
          </a:p>
          <a:p>
            <a:r>
              <a:rPr lang="tr-TR" dirty="0"/>
              <a:t>On the next page, WAVE highlights information that is important in an accessibility evaluation with inline icons. It also displays a summary of its findings in a sidebar on the left of the window.</a:t>
            </a:r>
          </a:p>
          <a:p>
            <a:pPr lvl="2"/>
            <a:r>
              <a:rPr lang="tr-TR" dirty="0"/>
              <a:t>These findings are organised into six categories.</a:t>
            </a:r>
          </a:p>
          <a:p>
            <a:endParaRPr lang="tr-TR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94413-6A3B-1E4B-8876-BB611BB8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103733"/>
            <a:ext cx="7502844" cy="2597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C8D57-7C67-73FD-67D8-CCD54FB89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75" y="3209704"/>
            <a:ext cx="5682833" cy="3841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567D2-B1BF-D3AB-29F7-5CBA89142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247" y="3972650"/>
            <a:ext cx="4064252" cy="36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3A8CF-5939-C3C1-E1F0-65B7AEFF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3780-E82D-575F-C48D-184FFA2A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Summary</a:t>
            </a:r>
            <a:r>
              <a:rPr lang="en-GB" dirty="0"/>
              <a:t>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29802-1B7B-A348-F07C-6C5412F6A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1539883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Provides </a:t>
            </a:r>
            <a:r>
              <a:rPr lang="tr-TR" dirty="0"/>
              <a:t>a summary of all errors. The Details section is used to get more details.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A6314-5F00-2AD6-30ED-DBC476300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8" y="2057904"/>
            <a:ext cx="8110329" cy="45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3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8B686-167F-2E4A-322C-1CC59C764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0F7E-4CD9-AE26-F27F-295EE8A8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Details</a:t>
            </a:r>
            <a:r>
              <a:rPr lang="en-GB" dirty="0"/>
              <a:t>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66BC2-B3F8-0E50-F812-87DE115B3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541" y="1456698"/>
            <a:ext cx="9668788" cy="1325563"/>
          </a:xfrm>
        </p:spPr>
        <p:txBody>
          <a:bodyPr rtlCol="0">
            <a:normAutofit lnSpcReduction="10000"/>
          </a:bodyPr>
          <a:lstStyle/>
          <a:p>
            <a:r>
              <a:rPr lang="tr-TR" dirty="0"/>
              <a:t>Errors are issues that will impact certain users and failures to meet WCAG. Errors are grouped by category, and clicking on them displays error details on the page.</a:t>
            </a:r>
          </a:p>
          <a:p>
            <a:r>
              <a:rPr lang="tr-TR" dirty="0"/>
              <a:t>Alerts are elements that may cause issues and an evaluator must decide the impact.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E44B1-233E-5B03-FE72-1E4B4CC8F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1" y="2782261"/>
            <a:ext cx="7227735" cy="3976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540FF-C679-9193-8C49-D49076F3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86" y="2938978"/>
            <a:ext cx="7227736" cy="39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65BC2-474F-9712-064E-0407C2995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6350-79AB-2996-F8F2-FB68F77EB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Details</a:t>
            </a:r>
            <a:r>
              <a:rPr lang="en-GB" dirty="0"/>
              <a:t>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79CD2-3E36-2D05-F7B9-80277B322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541" y="1379685"/>
            <a:ext cx="10026596" cy="1570208"/>
          </a:xfrm>
        </p:spPr>
        <p:txBody>
          <a:bodyPr rtlCol="0">
            <a:normAutofit fontScale="70000" lnSpcReduction="20000"/>
          </a:bodyPr>
          <a:lstStyle/>
          <a:p>
            <a:r>
              <a:rPr lang="tr-TR" dirty="0"/>
              <a:t>Green icons indicate Features that will improve accessibility.</a:t>
            </a:r>
          </a:p>
          <a:p>
            <a:r>
              <a:rPr lang="tr-TR" dirty="0"/>
              <a:t>Blue icons are structural elements.</a:t>
            </a:r>
          </a:p>
          <a:p>
            <a:r>
              <a:rPr lang="tr-TR" dirty="0"/>
              <a:t>Purple icons are where ARIA has been used. ARIA can be used to present important accessibility information to people with disabilities.</a:t>
            </a:r>
          </a:p>
          <a:p>
            <a:pPr lvl="2"/>
            <a:r>
              <a:rPr lang="tr-TR" dirty="0"/>
              <a:t>A website will be less accessible if ARIA is used incorrectly.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0FFBE-8E48-CA03-7863-E691D2E2E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1" y="3185933"/>
            <a:ext cx="7641205" cy="4188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3A58C-9437-014A-CCF2-BF1B77F80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58" y="2713852"/>
            <a:ext cx="7985760" cy="446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E05FF-8882-0671-B3F0-FFC37AAB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269-14E5-567E-C3BB-BC67B87E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Reference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9DCE9-E663-7648-D2BF-FCE7D58E8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Provides explanations and links to WCAG guidelines.</a:t>
            </a:r>
            <a:r>
              <a:rPr lang="tr-TR" dirty="0"/>
              <a:t> Clicking on Code reveals the problem.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1FFDE8-4E49-251D-FA7F-0CAF898E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308224"/>
            <a:ext cx="7943354" cy="44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52479-25EA-3F9E-8680-835B44B0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35E3-6CE0-E5F2-9DFB-F5191D3B3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Structure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3929C-ACAB-4895-8EA6-4B033BA45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7587" y="502920"/>
            <a:ext cx="5494966" cy="2687859"/>
          </a:xfrm>
        </p:spPr>
        <p:txBody>
          <a:bodyPr rtlCol="0">
            <a:normAutofit fontScale="92500" lnSpcReduction="20000"/>
          </a:bodyPr>
          <a:lstStyle/>
          <a:p>
            <a:r>
              <a:rPr lang="tr-TR" dirty="0"/>
              <a:t>Shows page regions that have been identified with HTML or ARIA</a:t>
            </a:r>
            <a:r>
              <a:rPr lang="en-GB" dirty="0"/>
              <a:t>.</a:t>
            </a:r>
            <a:endParaRPr lang="tr-TR" dirty="0"/>
          </a:p>
          <a:p>
            <a:r>
              <a:rPr lang="tr-TR" dirty="0"/>
              <a:t>Identifies hidden elements, lists regions and headings in order.</a:t>
            </a:r>
          </a:p>
          <a:p>
            <a:r>
              <a:rPr lang="tr-TR" dirty="0"/>
              <a:t>Indicates any nesting of elements.</a:t>
            </a:r>
          </a:p>
          <a:p>
            <a:r>
              <a:rPr lang="tr-TR" dirty="0"/>
              <a:t>Incorrect sectioning of elements will cause accessibility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9DA4F-6EB8-849A-AE92-C41AC2A9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991" y="3190779"/>
            <a:ext cx="5666095" cy="316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8ED01-7C9F-8E75-048F-F2D3D150E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31" y="1542553"/>
            <a:ext cx="5347624" cy="51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2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43E97-92A4-84E1-0392-84FE15D7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E1CB-DE71-D719-395C-FFD17AC5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Contrast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401C6-7FB2-AC49-A968-5C87B70E1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Highlights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/>
              <a:t>r contrast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26475-1193-CF02-45E5-A2FC6965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5" y="2357761"/>
            <a:ext cx="7847938" cy="4176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FF2E7-B245-2AFC-FF6A-E08E686A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679" y="2631881"/>
            <a:ext cx="7489783" cy="417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9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528229" cy="3095058"/>
          </a:xfrm>
        </p:spPr>
        <p:txBody>
          <a:bodyPr rtlCol="0"/>
          <a:lstStyle/>
          <a:p>
            <a:pPr rtl="0"/>
            <a:r>
              <a:rPr lang="tr-TR" dirty="0"/>
              <a:t>Nurhak Kaya</a:t>
            </a:r>
          </a:p>
          <a:p>
            <a:pPr rtl="0"/>
            <a:r>
              <a:rPr lang="tr-TR" dirty="0"/>
              <a:t>Solutions Architect and Lead Developer</a:t>
            </a:r>
          </a:p>
          <a:p>
            <a:pPr rtl="0"/>
            <a:r>
              <a:rPr lang="tr-TR" dirty="0"/>
              <a:t>Umbraco MVPx4</a:t>
            </a:r>
          </a:p>
          <a:p>
            <a:pPr rtl="0"/>
            <a:r>
              <a:rPr lang="tr-TR" dirty="0"/>
              <a:t>Blogger, Speaker, Open-Source Contributor, Meetup Organiser</a:t>
            </a:r>
          </a:p>
        </p:txBody>
      </p:sp>
      <p:pic>
        <p:nvPicPr>
          <p:cNvPr id="7" name="Picture Placeholder 6" descr="Photo of 3 surfers running in to the ocean with their boards">
            <a:extLst>
              <a:ext uri="{FF2B5EF4-FFF2-40B4-BE49-F238E27FC236}">
                <a16:creationId xmlns:a16="http://schemas.microsoft.com/office/drawing/2014/main" id="{1FFACD99-5960-48A3-9437-18208B156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4" b="1724"/>
          <a:stretch/>
        </p:blipFill>
        <p:spPr>
          <a:xfrm>
            <a:off x="9546336" y="877824"/>
            <a:ext cx="2651760" cy="1709928"/>
          </a:xfrm>
        </p:spPr>
      </p:pic>
      <p:pic>
        <p:nvPicPr>
          <p:cNvPr id="8" name="Picture Placeholder 7" descr="Photo of a wave ">
            <a:extLst>
              <a:ext uri="{FF2B5EF4-FFF2-40B4-BE49-F238E27FC236}">
                <a16:creationId xmlns:a16="http://schemas.microsoft.com/office/drawing/2014/main" id="{A5BF031D-4D83-431A-B029-C66088B4B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661" b="1661"/>
          <a:stretch/>
        </p:blipFill>
        <p:spPr>
          <a:xfrm>
            <a:off x="9546336" y="2587752"/>
            <a:ext cx="2651760" cy="1709928"/>
          </a:xfrm>
        </p:spPr>
      </p:pic>
      <p:pic>
        <p:nvPicPr>
          <p:cNvPr id="9" name="Picture Placeholder 8" descr="Photo of a woman surfer paddling out on the ocean">
            <a:extLst>
              <a:ext uri="{FF2B5EF4-FFF2-40B4-BE49-F238E27FC236}">
                <a16:creationId xmlns:a16="http://schemas.microsoft.com/office/drawing/2014/main" id="{77859F56-ADFF-48B7-B5A0-7C09AA6303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686" b="1686"/>
          <a:stretch/>
        </p:blipFill>
        <p:spPr>
          <a:xfrm>
            <a:off x="9546336" y="4279392"/>
            <a:ext cx="2651760" cy="1709928"/>
          </a:xfrm>
        </p:spPr>
      </p:pic>
    </p:spTree>
    <p:extLst>
      <p:ext uri="{BB962C8B-B14F-4D97-AF65-F5344CB8AC3E}">
        <p14:creationId xmlns:p14="http://schemas.microsoft.com/office/powerpoint/2010/main" val="426052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B357-FA2F-1962-CA59-011CA763E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2D646B50-A749-90ED-303E-74F885AF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Fixing Accessibility Errors (Examples)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FD999F12-5C6F-D699-2CE2-12422162B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3320741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C7304-E1E9-97FA-97C3-028D6452D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9244-9DC5-2964-662C-E00F00FA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Add missing alt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90D0C-D8B6-86A6-A2B9-C100C0E4B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Describe the function or content of images clearly.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382B6-BC1A-B55F-050A-ED3EDB88C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09" y="2842331"/>
            <a:ext cx="6611273" cy="171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533B0-F83D-644C-7873-95150279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9" y="3489415"/>
            <a:ext cx="814501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8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A079-2F77-D782-CC88-BADA5568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E060-AE1F-9C6F-1B04-81C335E3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Correct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/>
              <a:t>r contrast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5F46-34DD-5626-71C4-9870EBA9C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6022677" cy="4413292"/>
          </a:xfrm>
        </p:spPr>
        <p:txBody>
          <a:bodyPr rtlCol="0">
            <a:normAutofit lnSpcReduction="10000"/>
          </a:bodyPr>
          <a:lstStyle/>
          <a:p>
            <a:r>
              <a:rPr lang="en-GB" dirty="0"/>
              <a:t>Adjust text/background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 err="1"/>
              <a:t>rs</a:t>
            </a:r>
            <a:r>
              <a:rPr lang="en-GB" dirty="0"/>
              <a:t> to meet WCAG contrast ratios.</a:t>
            </a:r>
            <a:r>
              <a:rPr lang="tr-TR" dirty="0"/>
              <a:t> </a:t>
            </a:r>
          </a:p>
          <a:p>
            <a:r>
              <a:rPr lang="tr-TR" dirty="0"/>
              <a:t>Related resources:</a:t>
            </a:r>
          </a:p>
          <a:p>
            <a:pPr lvl="2"/>
            <a:r>
              <a:rPr lang="en-GB" dirty="0">
                <a:hlinkClick r:id="rId3"/>
              </a:rPr>
              <a:t>https://webaim.org/resources/contrastchecker/</a:t>
            </a:r>
            <a:endParaRPr lang="tr-TR" dirty="0"/>
          </a:p>
          <a:p>
            <a:pPr lvl="2"/>
            <a:r>
              <a:rPr lang="en-GB" dirty="0">
                <a:hlinkClick r:id="rId4"/>
              </a:rPr>
              <a:t>https://webaim.org/articles/contrast/</a:t>
            </a:r>
            <a:endParaRPr lang="tr-TR" dirty="0"/>
          </a:p>
          <a:p>
            <a:pPr lvl="2"/>
            <a:r>
              <a:rPr lang="en-GB" dirty="0">
                <a:hlinkClick r:id="rId5"/>
              </a:rPr>
              <a:t>https://webaim.org/resources/evalquickref/</a:t>
            </a:r>
            <a:endParaRPr lang="tr-TR" dirty="0"/>
          </a:p>
          <a:p>
            <a:pPr lvl="2"/>
            <a:r>
              <a:rPr lang="en-GB" dirty="0">
                <a:hlinkClick r:id="rId6"/>
              </a:rPr>
              <a:t>https://webaim.org/services/evaluation/</a:t>
            </a:r>
            <a:endParaRPr lang="tr-TR" dirty="0"/>
          </a:p>
          <a:p>
            <a:pPr lvl="2"/>
            <a:r>
              <a:rPr lang="en-GB" dirty="0">
                <a:hlinkClick r:id="rId7"/>
              </a:rPr>
              <a:t>https://webaim.org/resources/designers/</a:t>
            </a:r>
            <a:endParaRPr lang="tr-TR" dirty="0"/>
          </a:p>
          <a:p>
            <a:pPr lvl="2"/>
            <a:r>
              <a:rPr lang="en-GB" dirty="0">
                <a:hlinkClick r:id="rId8"/>
              </a:rPr>
              <a:t>https://webaim.org/resources/contrastchecker/bookmarklet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421DB-5B49-9066-35F0-713758EBBD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768" y="1165701"/>
            <a:ext cx="6022677" cy="496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1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5996E-75D8-A0CE-3081-A2D18175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875CB-75ED-64B5-262A-5ECF894A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Use semantic HTML for headings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FB27A-39EF-A6FE-B021-E5FE8AD86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0567" y="1725115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Apply</a:t>
            </a:r>
            <a:r>
              <a:rPr lang="tr-TR" dirty="0"/>
              <a:t> </a:t>
            </a:r>
            <a:r>
              <a:rPr lang="en-GB" dirty="0"/>
              <a:t>to tags in a meaningful, nested order.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80795-0D33-C167-309D-7FA2FB09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0" y="1570415"/>
            <a:ext cx="5198577" cy="5029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AF24E-E590-560B-2E83-01CF79CBF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101" y="3050678"/>
            <a:ext cx="8660356" cy="29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C45E-BEEC-A4D2-9FDF-8E073FF7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AFFC-82E7-D077-8913-0AF18CA1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Improve link descriptions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23FED-3C83-57F9-0DD4-1003E763D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Make link text descriptive of the target page.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8FEF8-4462-0BB1-557B-F097F149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545860"/>
            <a:ext cx="6687483" cy="78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4146F-C0AF-D142-D004-69B4EFEC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440023"/>
            <a:ext cx="835459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3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44BD-2B75-7A4F-8759-60B4A3AC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7503-4459-F8E8-24FA-CCB35965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Enable full keyboard navigation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7B88E-23FD-F89E-27B6-777B98A4C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Ensure all elements can be accessed via tab/arrow keys.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26583-6029-F4EF-3AEE-258C8F8D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92" y="2393342"/>
            <a:ext cx="6698957" cy="4180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EE551-A721-53E4-DCBE-3AD874AD5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06" y="3809825"/>
            <a:ext cx="7174727" cy="3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005-108E-CCF6-52B2-E08916833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5EB0D30A-AAEF-F346-A045-8E6393C945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39CF3-FEF7-EB0B-6A40-DBEB3A01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Best Practices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738895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7CAC-EE37-55B8-6F95-B2C3AA4F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16E9-A0AC-4827-58D8-05DEAB5D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Best Practices for Accessibility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6FDAE-C9A3-4078-22E1-DE4FF5AA1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10173257" cy="4526598"/>
          </a:xfrm>
        </p:spPr>
        <p:txBody>
          <a:bodyPr rtlCol="0">
            <a:normAutofit fontScale="92500" lnSpcReduction="10000"/>
          </a:bodyPr>
          <a:lstStyle/>
          <a:p>
            <a:r>
              <a:rPr lang="en-GB" dirty="0"/>
              <a:t>Design with accessibility in mind from the start</a:t>
            </a:r>
            <a:r>
              <a:rPr lang="en-GB" sz="1700" dirty="0"/>
              <a:t> </a:t>
            </a:r>
            <a:endParaRPr lang="tr-TR" sz="1700" dirty="0"/>
          </a:p>
          <a:p>
            <a:pPr lvl="2"/>
            <a:r>
              <a:rPr lang="en-GB" dirty="0"/>
              <a:t>Avoid retrofitting; build accessibility into planning</a:t>
            </a:r>
            <a:r>
              <a:rPr lang="tr-TR" dirty="0"/>
              <a:t>.</a:t>
            </a:r>
          </a:p>
          <a:p>
            <a:r>
              <a:rPr lang="en-GB" dirty="0"/>
              <a:t>Use ARIA landmarks appropriately</a:t>
            </a:r>
            <a:r>
              <a:rPr lang="tr-TR" sz="1700" dirty="0"/>
              <a:t> </a:t>
            </a:r>
          </a:p>
          <a:p>
            <a:pPr lvl="2"/>
            <a:r>
              <a:rPr lang="en-GB" dirty="0"/>
              <a:t>Mark navigation, main, banner, and content areas.</a:t>
            </a:r>
            <a:endParaRPr lang="tr-TR" dirty="0"/>
          </a:p>
          <a:p>
            <a:r>
              <a:rPr lang="en-GB" dirty="0"/>
              <a:t>Ensure forms are accessible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Label inputs, use </a:t>
            </a:r>
            <a:r>
              <a:rPr lang="en-GB" dirty="0" err="1"/>
              <a:t>fieldsets</a:t>
            </a:r>
            <a:r>
              <a:rPr lang="en-GB" dirty="0"/>
              <a:t> for grouping, ensure keyboard interaction.</a:t>
            </a:r>
          </a:p>
          <a:p>
            <a:r>
              <a:rPr lang="en-GB" dirty="0"/>
              <a:t>Caption videos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Provide text alternatives for audio content.</a:t>
            </a:r>
          </a:p>
          <a:p>
            <a:r>
              <a:rPr lang="en-GB" dirty="0"/>
              <a:t>Regularly audit your site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Schedule periodic testing with tools and manual checks.</a:t>
            </a:r>
          </a:p>
          <a:p>
            <a:pPr marL="262890" lvl="2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9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82279-3E54-3C61-2F83-75A6E058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92927E70-2D07-3493-A144-DB55C30374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9B070-F1A6-0D4C-5276-64316458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Best Practices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104115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F75C-4FB3-C943-6816-E18E5FA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39F6-9C95-CE11-E00F-4F9012E2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Integrating Accessibility into Workflow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5255F-CB0A-D65B-CB74-1245D4525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10173257" cy="4526598"/>
          </a:xfrm>
        </p:spPr>
        <p:txBody>
          <a:bodyPr rtlCol="0">
            <a:normAutofit/>
          </a:bodyPr>
          <a:lstStyle/>
          <a:p>
            <a:r>
              <a:rPr lang="en-GB" dirty="0"/>
              <a:t>Educate your team</a:t>
            </a:r>
            <a:r>
              <a:rPr lang="tr-TR" dirty="0"/>
              <a:t> and clients</a:t>
            </a:r>
            <a:r>
              <a:rPr lang="en-GB" sz="1700" dirty="0"/>
              <a:t> </a:t>
            </a:r>
            <a:endParaRPr lang="tr-TR" sz="1700" dirty="0"/>
          </a:p>
          <a:p>
            <a:pPr lvl="2"/>
            <a:r>
              <a:rPr lang="en-GB" dirty="0"/>
              <a:t>Train developers, designers, and content creators.</a:t>
            </a:r>
            <a:endParaRPr lang="tr-TR" dirty="0"/>
          </a:p>
          <a:p>
            <a:pPr lvl="2"/>
            <a:r>
              <a:rPr lang="tr-TR" dirty="0"/>
              <a:t>Help clients to create their </a:t>
            </a:r>
            <a:r>
              <a:rPr lang="tr-TR" dirty="0">
                <a:hlinkClick r:id="rId3"/>
              </a:rPr>
              <a:t>accessibility statements</a:t>
            </a:r>
            <a:r>
              <a:rPr lang="tr-TR" dirty="0"/>
              <a:t>.</a:t>
            </a:r>
          </a:p>
          <a:p>
            <a:r>
              <a:rPr lang="en-GB" dirty="0"/>
              <a:t>Include accessibility in design reviews</a:t>
            </a:r>
            <a:r>
              <a:rPr lang="tr-TR" sz="1700" dirty="0"/>
              <a:t> </a:t>
            </a:r>
          </a:p>
          <a:p>
            <a:pPr lvl="2"/>
            <a:r>
              <a:rPr lang="en-GB" dirty="0"/>
              <a:t>Check for contrast, layout, and interaction early.</a:t>
            </a:r>
            <a:endParaRPr lang="tr-TR" dirty="0"/>
          </a:p>
          <a:p>
            <a:r>
              <a:rPr lang="en-GB" dirty="0"/>
              <a:t>Automate testing with tools (Lighthouse, axe, etc.)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Integrate automated checks in your development pipeline.</a:t>
            </a:r>
          </a:p>
          <a:p>
            <a:r>
              <a:rPr lang="tr-TR" dirty="0"/>
              <a:t>M</a:t>
            </a:r>
            <a:r>
              <a:rPr lang="en-GB" dirty="0" err="1"/>
              <a:t>anual</a:t>
            </a:r>
            <a:r>
              <a:rPr lang="en-GB" dirty="0"/>
              <a:t> testing for real user experience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Combine tools with keyboard testing and screen reader use.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99238-DE11-4386-C51A-9641F6468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009" y="1828481"/>
            <a:ext cx="4925072" cy="428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Introduction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1692980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0C7D-16FA-4B97-B517-3ECFCDEC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36D7-4AFC-4CF6-98CC-6A2DD4AC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226979" cy="3197413"/>
          </a:xfrm>
        </p:spPr>
        <p:txBody>
          <a:bodyPr rtlCol="0"/>
          <a:lstStyle/>
          <a:p>
            <a:pPr rtl="0"/>
            <a:r>
              <a:rPr lang="tr-TR" dirty="0"/>
              <a:t>Nurhak Kaya</a:t>
            </a:r>
            <a:endParaRPr lang="en-GB" dirty="0"/>
          </a:p>
          <a:p>
            <a:pPr rtl="0"/>
            <a:r>
              <a:rPr lang="en-GB" dirty="0">
                <a:hlinkClick r:id="rId3"/>
              </a:rPr>
              <a:t>https://www.linkedin.com/in/nurhak-kaya/</a:t>
            </a:r>
            <a:endParaRPr lang="tr-TR" dirty="0"/>
          </a:p>
          <a:p>
            <a:pPr rtl="0"/>
            <a:r>
              <a:rPr lang="tr-TR" dirty="0">
                <a:hlinkClick r:id="rId4"/>
              </a:rPr>
              <a:t>https://github.com/NurhakKaya</a:t>
            </a:r>
            <a:r>
              <a:rPr lang="tr-TR" dirty="0">
                <a:hlinkClick r:id="rId5"/>
              </a:rPr>
              <a:t> </a:t>
            </a:r>
          </a:p>
          <a:p>
            <a:pPr rtl="0"/>
            <a:r>
              <a:rPr lang="en-GB" dirty="0">
                <a:hlinkClick r:id="rId5"/>
              </a:rPr>
              <a:t>https://github.com/NurhakKaya/PracticalGuideToUnlockingAccessibilityOfWebsites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6" name="Picture Placeholder 5" descr="Photo of 3 surfers running into the ocean with their boards">
            <a:extLst>
              <a:ext uri="{FF2B5EF4-FFF2-40B4-BE49-F238E27FC236}">
                <a16:creationId xmlns:a16="http://schemas.microsoft.com/office/drawing/2014/main" id="{A10C84DF-B0D7-4959-900F-6375E5D1B2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680" y="1883664"/>
            <a:ext cx="5614416" cy="4114800"/>
          </a:xfrm>
        </p:spPr>
      </p:pic>
    </p:spTree>
    <p:extLst>
      <p:ext uri="{BB962C8B-B14F-4D97-AF65-F5344CB8AC3E}">
        <p14:creationId xmlns:p14="http://schemas.microsoft.com/office/powerpoint/2010/main" val="351592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What is Web Accessibility?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4678E-3F5A-41D4-8F41-8EE98730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tr-TR" sz="1700" dirty="0"/>
              <a:t>D</a:t>
            </a:r>
            <a:r>
              <a:rPr lang="en-GB" sz="1700" dirty="0" err="1"/>
              <a:t>esigning</a:t>
            </a:r>
            <a:r>
              <a:rPr lang="en-GB" sz="1700" dirty="0"/>
              <a:t> and developing websites so that people can </a:t>
            </a:r>
            <a:endParaRPr lang="tr-TR" sz="1700" dirty="0"/>
          </a:p>
          <a:p>
            <a:pPr lvl="2"/>
            <a:r>
              <a:rPr lang="tr-TR" dirty="0"/>
              <a:t>P</a:t>
            </a:r>
            <a:r>
              <a:rPr lang="en-GB" dirty="0" err="1"/>
              <a:t>erceive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nderstand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N</a:t>
            </a:r>
            <a:r>
              <a:rPr lang="en-GB" dirty="0" err="1"/>
              <a:t>avigate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I</a:t>
            </a:r>
            <a:r>
              <a:rPr lang="en-GB" dirty="0" err="1"/>
              <a:t>nteract</a:t>
            </a:r>
            <a:r>
              <a:rPr lang="en-GB" dirty="0"/>
              <a:t> with them effectively</a:t>
            </a:r>
            <a:r>
              <a:rPr lang="tr-TR" dirty="0"/>
              <a:t>.</a:t>
            </a:r>
            <a:endParaRPr lang="en-GB" dirty="0"/>
          </a:p>
          <a:p>
            <a:pPr rtl="0"/>
            <a:r>
              <a:rPr lang="en-GB" sz="1700" dirty="0"/>
              <a:t>It benefits</a:t>
            </a:r>
            <a:r>
              <a:rPr lang="tr-TR" sz="1700" dirty="0"/>
              <a:t> all users,</a:t>
            </a:r>
            <a:r>
              <a:rPr lang="en-GB" sz="1700" dirty="0"/>
              <a:t> </a:t>
            </a:r>
            <a:r>
              <a:rPr lang="tr-TR" sz="1700" dirty="0"/>
              <a:t>especially </a:t>
            </a:r>
          </a:p>
          <a:p>
            <a:pPr lvl="2"/>
            <a:r>
              <a:rPr lang="tr-TR" dirty="0"/>
              <a:t>People with disabilities</a:t>
            </a:r>
          </a:p>
          <a:p>
            <a:pPr lvl="2"/>
            <a:r>
              <a:rPr lang="tr-TR" dirty="0"/>
              <a:t>O</a:t>
            </a:r>
            <a:r>
              <a:rPr lang="en-GB" dirty="0" err="1"/>
              <a:t>lder</a:t>
            </a:r>
            <a:r>
              <a:rPr lang="en-GB" dirty="0"/>
              <a:t> users with changing abilities 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sers</a:t>
            </a:r>
            <a:r>
              <a:rPr lang="en-GB" dirty="0"/>
              <a:t> with temporary impairments </a:t>
            </a:r>
            <a:endParaRPr lang="tr-TR" dirty="0"/>
          </a:p>
          <a:p>
            <a:pPr lvl="2"/>
            <a:r>
              <a:rPr lang="tr-TR" dirty="0"/>
              <a:t>P</a:t>
            </a:r>
            <a:r>
              <a:rPr lang="en-GB" dirty="0" err="1"/>
              <a:t>eople</a:t>
            </a:r>
            <a:r>
              <a:rPr lang="en-GB" dirty="0"/>
              <a:t> using mobile devices or slow internet connections.</a:t>
            </a:r>
          </a:p>
        </p:txBody>
      </p:sp>
    </p:spTree>
    <p:extLst>
      <p:ext uri="{BB962C8B-B14F-4D97-AF65-F5344CB8AC3E}">
        <p14:creationId xmlns:p14="http://schemas.microsoft.com/office/powerpoint/2010/main" val="42425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37661-3BB5-63DE-1227-A0753AEC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DFE5-AF0B-3AF1-B63B-235D24A0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Importance of an Inclusive Web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98167-5683-3DF0-A1C3-A876AC9CB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/>
              <a:t>E</a:t>
            </a:r>
            <a:r>
              <a:rPr lang="en-GB" dirty="0"/>
              <a:t>qual access for all users</a:t>
            </a:r>
            <a:r>
              <a:rPr lang="en-GB" sz="1700" dirty="0"/>
              <a:t>. </a:t>
            </a:r>
          </a:p>
          <a:p>
            <a:r>
              <a:rPr lang="tr-TR" dirty="0"/>
              <a:t>C</a:t>
            </a:r>
            <a:r>
              <a:rPr lang="en-GB" dirty="0" err="1"/>
              <a:t>ontribute</a:t>
            </a:r>
            <a:r>
              <a:rPr lang="en-GB" dirty="0"/>
              <a:t> to a </a:t>
            </a:r>
            <a:r>
              <a:rPr lang="tr-TR" dirty="0"/>
              <a:t>fairer</a:t>
            </a:r>
            <a:r>
              <a:rPr lang="en-GB" dirty="0"/>
              <a:t> and usable digital space</a:t>
            </a:r>
            <a:r>
              <a:rPr lang="en-GB" sz="1700" dirty="0"/>
              <a:t>.</a:t>
            </a:r>
            <a:endParaRPr lang="tr-TR" sz="1700" dirty="0"/>
          </a:p>
          <a:p>
            <a:r>
              <a:rPr lang="tr-TR" dirty="0"/>
              <a:t>Required by law for EU and UK (and many others).</a:t>
            </a:r>
          </a:p>
        </p:txBody>
      </p:sp>
    </p:spTree>
    <p:extLst>
      <p:ext uri="{BB962C8B-B14F-4D97-AF65-F5344CB8AC3E}">
        <p14:creationId xmlns:p14="http://schemas.microsoft.com/office/powerpoint/2010/main" val="416178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35442-B1DE-28B8-2218-6815B5DD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FC6E-A868-E3F2-91BF-28956A8C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Who benefits from accessible websites?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C6507-E870-5C3A-AE02-5882D1E6F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/>
              <a:t>Not just</a:t>
            </a:r>
          </a:p>
          <a:p>
            <a:pPr lvl="2"/>
            <a:r>
              <a:rPr lang="tr-TR" dirty="0"/>
              <a:t>People </a:t>
            </a:r>
            <a:r>
              <a:rPr lang="en-GB" dirty="0"/>
              <a:t>with disabilities</a:t>
            </a:r>
            <a:endParaRPr lang="tr-TR" dirty="0"/>
          </a:p>
          <a:p>
            <a:pPr lvl="2"/>
            <a:r>
              <a:rPr lang="tr-TR" dirty="0"/>
              <a:t>E</a:t>
            </a:r>
            <a:r>
              <a:rPr lang="en-GB" dirty="0" err="1"/>
              <a:t>lderly</a:t>
            </a:r>
            <a:r>
              <a:rPr lang="en-GB" dirty="0"/>
              <a:t> users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sers</a:t>
            </a:r>
            <a:r>
              <a:rPr lang="en-GB" dirty="0"/>
              <a:t> with situational limitations</a:t>
            </a:r>
            <a:endParaRPr lang="tr-TR" dirty="0"/>
          </a:p>
          <a:p>
            <a:pPr lvl="2"/>
            <a:r>
              <a:rPr lang="tr-TR" dirty="0"/>
              <a:t>T</a:t>
            </a:r>
            <a:r>
              <a:rPr lang="en-GB" dirty="0"/>
              <a:t>hose using assistive technologies</a:t>
            </a:r>
            <a:endParaRPr lang="tr-TR" dirty="0"/>
          </a:p>
          <a:p>
            <a:r>
              <a:rPr lang="tr-TR" dirty="0"/>
              <a:t>Accessibility is for everyone</a:t>
            </a:r>
            <a:r>
              <a:rPr lang="en-GB" sz="17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2224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87E1A-7DC5-0CC3-52A9-B52439141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78809329-68DE-0203-8076-E6658231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Legal and Ethical Obligations</a:t>
            </a:r>
            <a:endParaRPr lang="en-GB" dirty="0"/>
          </a:p>
        </p:txBody>
      </p:sp>
      <p:pic>
        <p:nvPicPr>
          <p:cNvPr id="2" name="Picture Placeholder 7" descr="Photo of a wave ">
            <a:extLst>
              <a:ext uri="{FF2B5EF4-FFF2-40B4-BE49-F238E27FC236}">
                <a16:creationId xmlns:a16="http://schemas.microsoft.com/office/drawing/2014/main" id="{1D1B203B-6C8F-8D0D-A439-0D32ABC2B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" b="1661"/>
          <a:stretch/>
        </p:blipFill>
        <p:spPr>
          <a:xfrm>
            <a:off x="9546336" y="2587752"/>
            <a:ext cx="2651760" cy="1709928"/>
          </a:xfrm>
          <a:prstGeom prst="rect">
            <a:avLst/>
          </a:prstGeom>
        </p:spPr>
      </p:pic>
      <p:pic>
        <p:nvPicPr>
          <p:cNvPr id="6" name="Picture Placeholder 7" descr="Photo of a wave ">
            <a:extLst>
              <a:ext uri="{FF2B5EF4-FFF2-40B4-BE49-F238E27FC236}">
                <a16:creationId xmlns:a16="http://schemas.microsoft.com/office/drawing/2014/main" id="{156B7F2B-A8A3-CDBC-419F-23149F34F8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326" b="22326"/>
          <a:stretch/>
        </p:blipFill>
        <p:spPr>
          <a:xfrm>
            <a:off x="-4763" y="0"/>
            <a:ext cx="12201526" cy="4502150"/>
          </a:xfrm>
        </p:spPr>
      </p:pic>
    </p:spTree>
    <p:extLst>
      <p:ext uri="{BB962C8B-B14F-4D97-AF65-F5344CB8AC3E}">
        <p14:creationId xmlns:p14="http://schemas.microsoft.com/office/powerpoint/2010/main" val="100863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A4C3A-49D2-153C-B59D-C84CD683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43C1-348B-C191-33A2-9797A812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Overview of WCAG (Web Content Accessibility Guidelines)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2917B-25D7-6033-7BEA-30958445E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1" y="1828481"/>
            <a:ext cx="5641013" cy="4810857"/>
          </a:xfrm>
        </p:spPr>
        <p:txBody>
          <a:bodyPr rtlCol="0">
            <a:normAutofit/>
          </a:bodyPr>
          <a:lstStyle/>
          <a:p>
            <a:r>
              <a:rPr lang="en-GB" dirty="0"/>
              <a:t>A set of technical standards for improving web accessibility.</a:t>
            </a:r>
            <a:endParaRPr lang="tr-TR" dirty="0"/>
          </a:p>
          <a:p>
            <a:r>
              <a:rPr lang="tr-TR" dirty="0"/>
              <a:t>D</a:t>
            </a:r>
            <a:r>
              <a:rPr lang="en-GB" dirty="0" err="1"/>
              <a:t>eveloped</a:t>
            </a:r>
            <a:r>
              <a:rPr lang="en-GB" dirty="0"/>
              <a:t> through the W3C process in cooperation with </a:t>
            </a:r>
            <a:r>
              <a:rPr lang="en-GB" b="1" dirty="0"/>
              <a:t>individuals</a:t>
            </a:r>
            <a:r>
              <a:rPr lang="en-GB" dirty="0"/>
              <a:t> and </a:t>
            </a:r>
            <a:r>
              <a:rPr lang="tr-TR" b="1" dirty="0"/>
              <a:t>organisations</a:t>
            </a:r>
            <a:r>
              <a:rPr lang="en-GB" dirty="0"/>
              <a:t> around the world, </a:t>
            </a:r>
            <a:r>
              <a:rPr lang="tr-TR" dirty="0"/>
              <a:t>to provide </a:t>
            </a:r>
            <a:r>
              <a:rPr lang="en-GB" dirty="0"/>
              <a:t>a single </a:t>
            </a:r>
            <a:r>
              <a:rPr lang="en-GB" b="1" dirty="0"/>
              <a:t>shared standard</a:t>
            </a:r>
            <a:r>
              <a:rPr lang="en-GB" dirty="0"/>
              <a:t> for </a:t>
            </a:r>
            <a:r>
              <a:rPr lang="en-GB" b="1" dirty="0"/>
              <a:t>web content accessibility</a:t>
            </a:r>
            <a:r>
              <a:rPr lang="en-GB" dirty="0"/>
              <a:t> that meets the needs of </a:t>
            </a:r>
            <a:r>
              <a:rPr lang="en-GB" b="1" dirty="0"/>
              <a:t>individuals, </a:t>
            </a:r>
            <a:r>
              <a:rPr lang="tr-TR" b="1" dirty="0"/>
              <a:t>organisations</a:t>
            </a:r>
            <a:r>
              <a:rPr lang="en-GB" b="1" dirty="0"/>
              <a:t>, and governments</a:t>
            </a:r>
            <a:r>
              <a:rPr lang="en-GB" dirty="0"/>
              <a:t> internationally.</a:t>
            </a:r>
            <a:endParaRPr lang="tr-TR" dirty="0"/>
          </a:p>
          <a:p>
            <a:r>
              <a:rPr lang="tr-TR" dirty="0">
                <a:hlinkClick r:id="rId3"/>
              </a:rPr>
              <a:t>https://www.w3.org/WAI/standards-guidelines/wcag/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F7BF-9CF9-121B-C141-64F773FB2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54" y="1828481"/>
            <a:ext cx="5859580" cy="39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289891_TF56081997_Win32" id="{CDEFB41F-6A90-4D7D-90C6-85F9FA02F7A2}" vid="{05189402-D5B5-445F-BACE-176965552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{0EF13075-D556-43A0-96F4-B1083AB57263}tf56081997_win32</Template>
  <TotalTime>319</TotalTime>
  <Words>1287</Words>
  <Application>Microsoft Office PowerPoint</Application>
  <PresentationFormat>Widescreen</PresentationFormat>
  <Paragraphs>201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Avenir Next LT Pro</vt:lpstr>
      <vt:lpstr>Calibri</vt:lpstr>
      <vt:lpstr>Modern Love</vt:lpstr>
      <vt:lpstr>BohemianVTI</vt:lpstr>
      <vt:lpstr>Practical Guide to Unlocking Accessibility of Websites</vt:lpstr>
      <vt:lpstr>Agenda</vt:lpstr>
      <vt:lpstr>PowerPoint Presentation</vt:lpstr>
      <vt:lpstr>Introduction</vt:lpstr>
      <vt:lpstr>What is Web Accessibility?</vt:lpstr>
      <vt:lpstr>Importance of an Inclusive Web</vt:lpstr>
      <vt:lpstr>Who benefits from accessible websites?</vt:lpstr>
      <vt:lpstr>Legal and Ethical Obligations</vt:lpstr>
      <vt:lpstr>Overview of WCAG (Web Content Accessibility Guidelines)</vt:lpstr>
      <vt:lpstr>Accessibility Law–WCAG Version Based On</vt:lpstr>
      <vt:lpstr>UK and EU Web Accessibility Laws</vt:lpstr>
      <vt:lpstr>UK Equality Act 2010 (EQA)</vt:lpstr>
      <vt:lpstr>UK Public Sector Bodies</vt:lpstr>
      <vt:lpstr>UK Private Sector</vt:lpstr>
      <vt:lpstr>Reputation and SEO benefits</vt:lpstr>
      <vt:lpstr>Principles of Accessibility (POUR)</vt:lpstr>
      <vt:lpstr>Principles of Accessibility (POUR)</vt:lpstr>
      <vt:lpstr>Common Accessibility Issues</vt:lpstr>
      <vt:lpstr>Common Accessibility Issues</vt:lpstr>
      <vt:lpstr>Introducing WAVE Tool</vt:lpstr>
      <vt:lpstr>What is WAVE (Web Accessibility Evaluation Tool)?</vt:lpstr>
      <vt:lpstr>WAVE Interface Overview &amp; Interpreting WAVE Results</vt:lpstr>
      <vt:lpstr>Testing a page</vt:lpstr>
      <vt:lpstr>Summary panel</vt:lpstr>
      <vt:lpstr>Details panel</vt:lpstr>
      <vt:lpstr>Details panel</vt:lpstr>
      <vt:lpstr>Reference panel</vt:lpstr>
      <vt:lpstr>Structure panel</vt:lpstr>
      <vt:lpstr>Contrast panel</vt:lpstr>
      <vt:lpstr>Fixing Accessibility Errors (Examples)</vt:lpstr>
      <vt:lpstr>Add missing alt text</vt:lpstr>
      <vt:lpstr>Correct colour contrast</vt:lpstr>
      <vt:lpstr>Use semantic HTML for headings</vt:lpstr>
      <vt:lpstr>Improve link descriptions</vt:lpstr>
      <vt:lpstr>Enable full keyboard navigation</vt:lpstr>
      <vt:lpstr>Best Practices for Accessibility</vt:lpstr>
      <vt:lpstr>Best Practices for Accessibility</vt:lpstr>
      <vt:lpstr>Best Practices for Accessibility</vt:lpstr>
      <vt:lpstr>Integrating Accessibility into Workflow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Nurhak Kaya</dc:creator>
  <cp:lastModifiedBy>Nurhak Kaya</cp:lastModifiedBy>
  <cp:revision>53</cp:revision>
  <dcterms:created xsi:type="dcterms:W3CDTF">2025-04-23T17:51:16Z</dcterms:created>
  <dcterms:modified xsi:type="dcterms:W3CDTF">2025-04-25T15:00:52Z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